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1f5c72e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41f5c72e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41f5c72ed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41f5c72ed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1f5c72ed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1f5c72ed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1f5c72edb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41f5c72edb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41f5c72edb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41f5c72edb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3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黃子洋 - 錢包功能 - 個人資訊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91314"/>
            <a:ext cx="9144001" cy="4031673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226850" y="1136350"/>
            <a:ext cx="1035900" cy="435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" name="Google Shape;58;p13"/>
          <p:cNvCxnSpPr>
            <a:stCxn id="57" idx="3"/>
          </p:cNvCxnSpPr>
          <p:nvPr/>
        </p:nvCxnSpPr>
        <p:spPr>
          <a:xfrm flipH="1" rot="10800000">
            <a:off x="1262750" y="1350850"/>
            <a:ext cx="392400" cy="3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" name="Google Shape;59;p13"/>
          <p:cNvSpPr txBox="1"/>
          <p:nvPr/>
        </p:nvSpPr>
        <p:spPr>
          <a:xfrm>
            <a:off x="1692250" y="1136950"/>
            <a:ext cx="1135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FF0000"/>
                </a:solidFill>
              </a:rPr>
              <a:t>當前頁面</a:t>
            </a:r>
            <a:endParaRPr b="1" sz="1600">
              <a:solidFill>
                <a:srgbClr val="FF0000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3800075" y="1291450"/>
            <a:ext cx="2419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FF0000"/>
                </a:solidFill>
              </a:rPr>
              <a:t>顯示使用者部分的資訊</a:t>
            </a:r>
            <a:endParaRPr b="1" sz="1600">
              <a:solidFill>
                <a:srgbClr val="FF0000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773900" y="4295750"/>
            <a:ext cx="3258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4A86E8"/>
                </a:solidFill>
              </a:rPr>
              <a:t>顯示使用者</a:t>
            </a:r>
            <a:r>
              <a:rPr b="1" lang="zh-TW" sz="1600">
                <a:solidFill>
                  <a:srgbClr val="4A86E8"/>
                </a:solidFill>
              </a:rPr>
              <a:t>當前的 C幣 餘額</a:t>
            </a:r>
            <a:endParaRPr b="1" sz="1600">
              <a:solidFill>
                <a:srgbClr val="4A86E8"/>
              </a:solidFill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155875" y="4293500"/>
            <a:ext cx="1149000" cy="4356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" name="Google Shape;63;p13"/>
          <p:cNvCxnSpPr>
            <a:stCxn id="62" idx="3"/>
          </p:cNvCxnSpPr>
          <p:nvPr/>
        </p:nvCxnSpPr>
        <p:spPr>
          <a:xfrm flipH="1" rot="10800000">
            <a:off x="1304875" y="4508000"/>
            <a:ext cx="435300" cy="33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13"/>
          <p:cNvSpPr txBox="1"/>
          <p:nvPr/>
        </p:nvSpPr>
        <p:spPr>
          <a:xfrm>
            <a:off x="6944850" y="1354150"/>
            <a:ext cx="2419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FF9900"/>
                </a:solidFill>
              </a:rPr>
              <a:t>編輯功能：</a:t>
            </a:r>
            <a:br>
              <a:rPr b="1" lang="zh-TW" sz="1600">
                <a:solidFill>
                  <a:srgbClr val="FF9900"/>
                </a:solidFill>
              </a:rPr>
            </a:br>
            <a:r>
              <a:rPr b="1" lang="zh-TW" sz="1600">
                <a:solidFill>
                  <a:srgbClr val="FF9900"/>
                </a:solidFill>
              </a:rPr>
              <a:t>可編輯部分的個人資訊</a:t>
            </a:r>
            <a:endParaRPr b="1" sz="1600">
              <a:solidFill>
                <a:srgbClr val="FF9900"/>
              </a:solidFill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8554400" y="1091800"/>
            <a:ext cx="470700" cy="4356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" name="Google Shape;66;p13"/>
          <p:cNvCxnSpPr/>
          <p:nvPr/>
        </p:nvCxnSpPr>
        <p:spPr>
          <a:xfrm flipH="1" rot="10800000">
            <a:off x="8162000" y="1307950"/>
            <a:ext cx="392400" cy="33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13"/>
          <p:cNvCxnSpPr/>
          <p:nvPr/>
        </p:nvCxnSpPr>
        <p:spPr>
          <a:xfrm>
            <a:off x="8162000" y="1307950"/>
            <a:ext cx="0" cy="206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8" name="Google Shape;6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2850" y="2861212"/>
            <a:ext cx="3022250" cy="20987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13"/>
          <p:cNvCxnSpPr/>
          <p:nvPr/>
        </p:nvCxnSpPr>
        <p:spPr>
          <a:xfrm>
            <a:off x="8154600" y="1947425"/>
            <a:ext cx="0" cy="2529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3"/>
          <p:cNvSpPr txBox="1"/>
          <p:nvPr/>
        </p:nvSpPr>
        <p:spPr>
          <a:xfrm>
            <a:off x="6801525" y="2137625"/>
            <a:ext cx="2419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9900"/>
                </a:solidFill>
              </a:rPr>
              <a:t>點擊編輯後會跳出的</a:t>
            </a:r>
            <a:br>
              <a:rPr b="1" lang="zh-TW">
                <a:solidFill>
                  <a:srgbClr val="FF9900"/>
                </a:solidFill>
              </a:rPr>
            </a:br>
            <a:r>
              <a:rPr b="1" lang="zh-TW">
                <a:solidFill>
                  <a:srgbClr val="FF9900"/>
                </a:solidFill>
              </a:rPr>
              <a:t> dialog，可在此做資</a:t>
            </a:r>
            <a:br>
              <a:rPr b="1" lang="zh-TW">
                <a:solidFill>
                  <a:srgbClr val="FF9900"/>
                </a:solidFill>
              </a:rPr>
            </a:br>
            <a:r>
              <a:rPr b="1" lang="zh-TW">
                <a:solidFill>
                  <a:srgbClr val="FF9900"/>
                </a:solidFill>
              </a:rPr>
              <a:t>訊的編輯</a:t>
            </a:r>
            <a:endParaRPr b="1">
              <a:solidFill>
                <a:srgbClr val="FF9900"/>
              </a:solidFill>
            </a:endParaRPr>
          </a:p>
        </p:txBody>
      </p:sp>
      <p:sp>
        <p:nvSpPr>
          <p:cNvPr id="71" name="Google Shape;71;p13"/>
          <p:cNvSpPr txBox="1"/>
          <p:nvPr/>
        </p:nvSpPr>
        <p:spPr>
          <a:xfrm>
            <a:off x="280250" y="461500"/>
            <a:ext cx="32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主要功能：</a:t>
            </a:r>
            <a:r>
              <a:rPr b="1" lang="zh-TW"/>
              <a:t>展示及編輯用戶的資訊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331325" y="62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黃子洋 - 錢包功能 - </a:t>
            </a:r>
            <a:r>
              <a:rPr lang="zh-TW"/>
              <a:t>儲值頁面</a:t>
            </a:r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3">
            <a:alphaModFix/>
          </a:blip>
          <a:srcRect b="0" l="22702" r="0" t="0"/>
          <a:stretch/>
        </p:blipFill>
        <p:spPr>
          <a:xfrm>
            <a:off x="200425" y="897100"/>
            <a:ext cx="5798726" cy="399752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/>
          <p:nvPr/>
        </p:nvSpPr>
        <p:spPr>
          <a:xfrm>
            <a:off x="879975" y="1187525"/>
            <a:ext cx="4738500" cy="625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" name="Google Shape;79;p14"/>
          <p:cNvCxnSpPr/>
          <p:nvPr/>
        </p:nvCxnSpPr>
        <p:spPr>
          <a:xfrm flipH="1" rot="10800000">
            <a:off x="5618475" y="764612"/>
            <a:ext cx="392400" cy="3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4"/>
          <p:cNvSpPr txBox="1"/>
          <p:nvPr/>
        </p:nvSpPr>
        <p:spPr>
          <a:xfrm>
            <a:off x="6092600" y="304550"/>
            <a:ext cx="2271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FF0000"/>
                </a:solidFill>
              </a:rPr>
              <a:t>先選擇儲值方式</a:t>
            </a:r>
            <a:br>
              <a:rPr b="1" lang="zh-TW" sz="1600">
                <a:solidFill>
                  <a:srgbClr val="FF0000"/>
                </a:solidFill>
              </a:rPr>
            </a:br>
            <a:r>
              <a:rPr b="1" lang="zh-TW" sz="1600">
                <a:solidFill>
                  <a:srgbClr val="FF0000"/>
                </a:solidFill>
              </a:rPr>
              <a:t>(信用卡、paypal、點卡，三選一)</a:t>
            </a:r>
            <a:endParaRPr b="1" sz="1600">
              <a:solidFill>
                <a:srgbClr val="FF0000"/>
              </a:solidFill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4353500" y="2413275"/>
            <a:ext cx="1435800" cy="1498200"/>
          </a:xfrm>
          <a:prstGeom prst="rect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14"/>
          <p:cNvCxnSpPr/>
          <p:nvPr/>
        </p:nvCxnSpPr>
        <p:spPr>
          <a:xfrm>
            <a:off x="5789300" y="1395350"/>
            <a:ext cx="0" cy="1017900"/>
          </a:xfrm>
          <a:prstGeom prst="straightConnector1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4"/>
          <p:cNvCxnSpPr/>
          <p:nvPr/>
        </p:nvCxnSpPr>
        <p:spPr>
          <a:xfrm>
            <a:off x="5618475" y="764475"/>
            <a:ext cx="0" cy="541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4"/>
          <p:cNvCxnSpPr/>
          <p:nvPr/>
        </p:nvCxnSpPr>
        <p:spPr>
          <a:xfrm>
            <a:off x="5412500" y="3677575"/>
            <a:ext cx="1022400" cy="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4"/>
          <p:cNvSpPr txBox="1"/>
          <p:nvPr/>
        </p:nvSpPr>
        <p:spPr>
          <a:xfrm>
            <a:off x="6181700" y="1161725"/>
            <a:ext cx="2093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93C47D"/>
                </a:solidFill>
              </a:rPr>
              <a:t>接著</a:t>
            </a:r>
            <a:r>
              <a:rPr b="1" lang="zh-TW" sz="1600">
                <a:solidFill>
                  <a:srgbClr val="93C47D"/>
                </a:solidFill>
              </a:rPr>
              <a:t>選擇儲值</a:t>
            </a:r>
            <a:r>
              <a:rPr b="1" lang="zh-TW" sz="1600">
                <a:solidFill>
                  <a:srgbClr val="93C47D"/>
                </a:solidFill>
              </a:rPr>
              <a:t>金額</a:t>
            </a:r>
            <a:br>
              <a:rPr b="1" lang="zh-TW" sz="1600">
                <a:solidFill>
                  <a:srgbClr val="93C47D"/>
                </a:solidFill>
              </a:rPr>
            </a:br>
            <a:r>
              <a:rPr b="1" lang="zh-TW" sz="1600">
                <a:solidFill>
                  <a:srgbClr val="93C47D"/>
                </a:solidFill>
              </a:rPr>
              <a:t>(選一個)</a:t>
            </a:r>
            <a:endParaRPr b="1" sz="1600">
              <a:solidFill>
                <a:srgbClr val="93C47D"/>
              </a:solidFill>
            </a:endParaRPr>
          </a:p>
        </p:txBody>
      </p:sp>
      <p:sp>
        <p:nvSpPr>
          <p:cNvPr id="86" name="Google Shape;86;p14"/>
          <p:cNvSpPr/>
          <p:nvPr/>
        </p:nvSpPr>
        <p:spPr>
          <a:xfrm>
            <a:off x="4730300" y="3540325"/>
            <a:ext cx="682200" cy="2745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3675" y="1961100"/>
            <a:ext cx="2357320" cy="3007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4"/>
          <p:cNvCxnSpPr/>
          <p:nvPr/>
        </p:nvCxnSpPr>
        <p:spPr>
          <a:xfrm flipH="1" rot="10800000">
            <a:off x="5789300" y="1380637"/>
            <a:ext cx="392400" cy="3300"/>
          </a:xfrm>
          <a:prstGeom prst="straightConnector1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4"/>
          <p:cNvSpPr/>
          <p:nvPr/>
        </p:nvSpPr>
        <p:spPr>
          <a:xfrm>
            <a:off x="5936300" y="3468100"/>
            <a:ext cx="1380600" cy="111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 txBox="1"/>
          <p:nvPr/>
        </p:nvSpPr>
        <p:spPr>
          <a:xfrm>
            <a:off x="5936300" y="3562150"/>
            <a:ext cx="1435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9900"/>
                </a:solidFill>
              </a:rPr>
              <a:t>點選儲值後，出現</a:t>
            </a:r>
            <a:br>
              <a:rPr b="1" lang="zh-TW" sz="1200">
                <a:solidFill>
                  <a:srgbClr val="FF9900"/>
                </a:solidFill>
              </a:rPr>
            </a:br>
            <a:r>
              <a:rPr b="1" lang="zh-TW" sz="1200">
                <a:solidFill>
                  <a:srgbClr val="FF9900"/>
                </a:solidFill>
              </a:rPr>
              <a:t>dialog，用來填寫</a:t>
            </a:r>
            <a:br>
              <a:rPr b="1" lang="zh-TW" sz="1200">
                <a:solidFill>
                  <a:srgbClr val="FF9900"/>
                </a:solidFill>
              </a:rPr>
            </a:br>
            <a:r>
              <a:rPr b="1" lang="zh-TW" sz="1200">
                <a:solidFill>
                  <a:srgbClr val="FF9900"/>
                </a:solidFill>
              </a:rPr>
              <a:t>付款方式的資訊，</a:t>
            </a:r>
            <a:br>
              <a:rPr b="1" lang="zh-TW" sz="1200">
                <a:solidFill>
                  <a:srgbClr val="FF9900"/>
                </a:solidFill>
              </a:rPr>
            </a:br>
            <a:r>
              <a:rPr b="1" lang="zh-TW" sz="1200">
                <a:solidFill>
                  <a:srgbClr val="FF9900"/>
                </a:solidFill>
              </a:rPr>
              <a:t>(以信用卡為例)</a:t>
            </a:r>
            <a:endParaRPr b="1" sz="1200">
              <a:solidFill>
                <a:srgbClr val="FF9900"/>
              </a:solidFill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292075" y="496900"/>
            <a:ext cx="262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主要功能：儲值金錢購買 C幣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311700" y="53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黃子洋 - 錢包功能 - </a:t>
            </a:r>
            <a:r>
              <a:rPr lang="zh-TW"/>
              <a:t>轉點系統</a:t>
            </a:r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 rotWithShape="1">
          <a:blip r:embed="rId3">
            <a:alphaModFix/>
          </a:blip>
          <a:srcRect b="740" l="24104" r="0" t="-740"/>
          <a:stretch/>
        </p:blipFill>
        <p:spPr>
          <a:xfrm>
            <a:off x="170700" y="870875"/>
            <a:ext cx="5714849" cy="399752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/>
          <p:nvPr/>
        </p:nvSpPr>
        <p:spPr>
          <a:xfrm>
            <a:off x="1486250" y="1284150"/>
            <a:ext cx="1014300" cy="1603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" name="Google Shape;99;p15"/>
          <p:cNvCxnSpPr/>
          <p:nvPr/>
        </p:nvCxnSpPr>
        <p:spPr>
          <a:xfrm>
            <a:off x="2500550" y="1380625"/>
            <a:ext cx="14613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5"/>
          <p:cNvSpPr txBox="1"/>
          <p:nvPr/>
        </p:nvSpPr>
        <p:spPr>
          <a:xfrm>
            <a:off x="3961850" y="1057825"/>
            <a:ext cx="20262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600">
                <a:solidFill>
                  <a:srgbClr val="FF0000"/>
                </a:solidFill>
              </a:rPr>
              <a:t>這裡會顯示該用戶所擁有的所有遊戲。</a:t>
            </a:r>
            <a:br>
              <a:rPr b="1" lang="zh-TW" sz="1600">
                <a:solidFill>
                  <a:srgbClr val="FF0000"/>
                </a:solidFill>
              </a:rPr>
            </a:br>
            <a:r>
              <a:rPr b="1" lang="zh-TW" sz="1600">
                <a:solidFill>
                  <a:srgbClr val="FF0000"/>
                </a:solidFill>
              </a:rPr>
              <a:t>首先，選擇一個你想將點數轉入的遊戲。</a:t>
            </a:r>
            <a:endParaRPr b="1" sz="1600">
              <a:solidFill>
                <a:srgbClr val="FF0000"/>
              </a:solidFill>
            </a:endParaRPr>
          </a:p>
        </p:txBody>
      </p:sp>
      <p:cxnSp>
        <p:nvCxnSpPr>
          <p:cNvPr id="101" name="Google Shape;101;p15"/>
          <p:cNvCxnSpPr/>
          <p:nvPr/>
        </p:nvCxnSpPr>
        <p:spPr>
          <a:xfrm>
            <a:off x="5174975" y="3967025"/>
            <a:ext cx="688500" cy="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15"/>
          <p:cNvSpPr/>
          <p:nvPr/>
        </p:nvSpPr>
        <p:spPr>
          <a:xfrm>
            <a:off x="4492775" y="3711050"/>
            <a:ext cx="682200" cy="4083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5863475" y="3763000"/>
            <a:ext cx="2115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9900"/>
                </a:solidFill>
              </a:rPr>
              <a:t>選擇你要轉入的點數，點選"我要轉點後"</a:t>
            </a:r>
            <a:r>
              <a:rPr b="1" lang="zh-TW">
                <a:solidFill>
                  <a:srgbClr val="FF9900"/>
                </a:solidFill>
              </a:rPr>
              <a:t>出現</a:t>
            </a:r>
            <a:br>
              <a:rPr b="1" lang="zh-TW">
                <a:solidFill>
                  <a:srgbClr val="FF9900"/>
                </a:solidFill>
              </a:rPr>
            </a:br>
            <a:r>
              <a:rPr b="1" lang="zh-TW">
                <a:solidFill>
                  <a:srgbClr val="FF9900"/>
                </a:solidFill>
              </a:rPr>
              <a:t>dialog，做</a:t>
            </a:r>
            <a:r>
              <a:rPr b="1" lang="zh-TW">
                <a:solidFill>
                  <a:srgbClr val="FF9900"/>
                </a:solidFill>
              </a:rPr>
              <a:t>詳細確認。</a:t>
            </a:r>
            <a:endParaRPr b="1">
              <a:solidFill>
                <a:srgbClr val="FF9900"/>
              </a:solidFill>
            </a:endParaRPr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4974" y="1943713"/>
            <a:ext cx="2291125" cy="1256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" name="Google Shape;105;p15"/>
          <p:cNvCxnSpPr/>
          <p:nvPr/>
        </p:nvCxnSpPr>
        <p:spPr>
          <a:xfrm>
            <a:off x="7205150" y="3302825"/>
            <a:ext cx="0" cy="4602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5"/>
          <p:cNvSpPr txBox="1"/>
          <p:nvPr/>
        </p:nvSpPr>
        <p:spPr>
          <a:xfrm>
            <a:off x="292075" y="496900"/>
            <a:ext cx="662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主要功能：</a:t>
            </a:r>
            <a:r>
              <a:rPr b="1" lang="zh-TW"/>
              <a:t>將C幣轉入個別遊戲成為該遊戲的點數，玩家便可在該遊戲商城內使用</a:t>
            </a:r>
            <a:endParaRPr b="1"/>
          </a:p>
        </p:txBody>
      </p:sp>
      <p:sp>
        <p:nvSpPr>
          <p:cNvPr id="107" name="Google Shape;107;p15"/>
          <p:cNvSpPr txBox="1"/>
          <p:nvPr/>
        </p:nvSpPr>
        <p:spPr>
          <a:xfrm>
            <a:off x="6716950" y="1004750"/>
            <a:ext cx="221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9900"/>
                </a:solidFill>
              </a:rPr>
              <a:t>當用戶將 C幣 轉入遊戲內後，</a:t>
            </a:r>
            <a:r>
              <a:rPr b="1" lang="zh-TW">
                <a:solidFill>
                  <a:srgbClr val="FF9900"/>
                </a:solidFill>
              </a:rPr>
              <a:t>轉入的金額</a:t>
            </a:r>
            <a:r>
              <a:rPr b="1" lang="zh-TW">
                <a:solidFill>
                  <a:srgbClr val="FF9900"/>
                </a:solidFill>
              </a:rPr>
              <a:t>將化為該遊戲專屬的遊戲點數</a:t>
            </a:r>
            <a:endParaRPr b="1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type="title"/>
          </p:nvPr>
        </p:nvSpPr>
        <p:spPr>
          <a:xfrm>
            <a:off x="311700" y="45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黃子洋 - </a:t>
            </a:r>
            <a:r>
              <a:rPr lang="zh-TW"/>
              <a:t>遊戲商城 - 遊戲點數使用模擬</a:t>
            </a:r>
            <a:endParaRPr/>
          </a:p>
        </p:txBody>
      </p:sp>
      <p:pic>
        <p:nvPicPr>
          <p:cNvPr id="113" name="Google Shape;113;p16"/>
          <p:cNvPicPr preferRelativeResize="0"/>
          <p:nvPr/>
        </p:nvPicPr>
        <p:blipFill rotWithShape="1">
          <a:blip r:embed="rId3">
            <a:alphaModFix/>
          </a:blip>
          <a:srcRect b="0" l="1698" r="21784" t="0"/>
          <a:stretch/>
        </p:blipFill>
        <p:spPr>
          <a:xfrm>
            <a:off x="185525" y="882250"/>
            <a:ext cx="5685350" cy="399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6"/>
          <p:cNvSpPr txBox="1"/>
          <p:nvPr/>
        </p:nvSpPr>
        <p:spPr>
          <a:xfrm>
            <a:off x="292075" y="496900"/>
            <a:ext cx="51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主要功能：</a:t>
            </a:r>
            <a:r>
              <a:rPr b="1" lang="zh-TW"/>
              <a:t>模擬用戶在遊戲中使用遊戲點數的情況</a:t>
            </a:r>
            <a:endParaRPr b="1"/>
          </a:p>
        </p:txBody>
      </p:sp>
      <p:sp>
        <p:nvSpPr>
          <p:cNvPr id="115" name="Google Shape;115;p16"/>
          <p:cNvSpPr/>
          <p:nvPr/>
        </p:nvSpPr>
        <p:spPr>
          <a:xfrm>
            <a:off x="4468100" y="1499225"/>
            <a:ext cx="1462200" cy="31098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6"/>
          <p:cNvCxnSpPr/>
          <p:nvPr/>
        </p:nvCxnSpPr>
        <p:spPr>
          <a:xfrm>
            <a:off x="5707575" y="757025"/>
            <a:ext cx="608700" cy="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6"/>
          <p:cNvSpPr txBox="1"/>
          <p:nvPr/>
        </p:nvSpPr>
        <p:spPr>
          <a:xfrm>
            <a:off x="6368250" y="496900"/>
            <a:ext cx="202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9900"/>
                </a:solidFill>
              </a:rPr>
              <a:t>已被購買過的商品，呈現黑色且不可選取狀態</a:t>
            </a:r>
            <a:endParaRPr b="1">
              <a:solidFill>
                <a:srgbClr val="FF9900"/>
              </a:solidFill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185525" y="1250825"/>
            <a:ext cx="1069800" cy="255900"/>
          </a:xfrm>
          <a:prstGeom prst="rect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" name="Google Shape;119;p16"/>
          <p:cNvCxnSpPr/>
          <p:nvPr/>
        </p:nvCxnSpPr>
        <p:spPr>
          <a:xfrm>
            <a:off x="1255325" y="1362175"/>
            <a:ext cx="6087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16"/>
          <p:cNvSpPr txBox="1"/>
          <p:nvPr/>
        </p:nvSpPr>
        <p:spPr>
          <a:xfrm>
            <a:off x="1819500" y="1017275"/>
            <a:ext cx="202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FF00"/>
                </a:solidFill>
              </a:rPr>
              <a:t>顯示用戶在此遊戲有多少點數</a:t>
            </a:r>
            <a:endParaRPr b="1">
              <a:solidFill>
                <a:srgbClr val="FFFF00"/>
              </a:solidFill>
            </a:endParaRPr>
          </a:p>
        </p:txBody>
      </p:sp>
      <p:cxnSp>
        <p:nvCxnSpPr>
          <p:cNvPr id="121" name="Google Shape;121;p16"/>
          <p:cNvCxnSpPr/>
          <p:nvPr/>
        </p:nvCxnSpPr>
        <p:spPr>
          <a:xfrm>
            <a:off x="5707575" y="757025"/>
            <a:ext cx="0" cy="7422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2" name="Google Shape;12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3675" y="2207500"/>
            <a:ext cx="2968251" cy="206804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 txBox="1"/>
          <p:nvPr/>
        </p:nvSpPr>
        <p:spPr>
          <a:xfrm>
            <a:off x="6613100" y="1591900"/>
            <a:ext cx="208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6AA84F"/>
                </a:solidFill>
              </a:rPr>
              <a:t>點擊任一商品，將出現該商品的購買 dialog</a:t>
            </a:r>
            <a:endParaRPr b="1"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311700" y="45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黃子洋 - </a:t>
            </a:r>
            <a:r>
              <a:rPr lang="zh-TW"/>
              <a:t>新聞</a:t>
            </a:r>
            <a:endParaRPr/>
          </a:p>
        </p:txBody>
      </p:sp>
      <p:sp>
        <p:nvSpPr>
          <p:cNvPr id="129" name="Google Shape;129;p17"/>
          <p:cNvSpPr txBox="1"/>
          <p:nvPr/>
        </p:nvSpPr>
        <p:spPr>
          <a:xfrm>
            <a:off x="292075" y="496900"/>
            <a:ext cx="51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主要功能：</a:t>
            </a:r>
            <a:r>
              <a:rPr b="1" lang="zh-TW"/>
              <a:t>發表線上遊戲、商品、活動、營運狀況等資訊</a:t>
            </a:r>
            <a:endParaRPr b="1"/>
          </a:p>
        </p:txBody>
      </p:sp>
      <p:pic>
        <p:nvPicPr>
          <p:cNvPr id="130" name="Google Shape;1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75" y="987125"/>
            <a:ext cx="6098899" cy="3781324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1" name="Google Shape;131;p17"/>
          <p:cNvSpPr/>
          <p:nvPr/>
        </p:nvSpPr>
        <p:spPr>
          <a:xfrm>
            <a:off x="133625" y="2571750"/>
            <a:ext cx="4119300" cy="12507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" name="Google Shape;132;p17"/>
          <p:cNvCxnSpPr/>
          <p:nvPr/>
        </p:nvCxnSpPr>
        <p:spPr>
          <a:xfrm flipH="1" rot="10800000">
            <a:off x="4267650" y="2061825"/>
            <a:ext cx="2332500" cy="6249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17"/>
          <p:cNvSpPr txBox="1"/>
          <p:nvPr/>
        </p:nvSpPr>
        <p:spPr>
          <a:xfrm>
            <a:off x="6531325" y="1306125"/>
            <a:ext cx="213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9900"/>
                </a:solidFill>
              </a:rPr>
              <a:t>個別文章：</a:t>
            </a:r>
            <a:br>
              <a:rPr b="1" lang="zh-TW">
                <a:solidFill>
                  <a:srgbClr val="FF9900"/>
                </a:solidFill>
              </a:rPr>
            </a:br>
            <a:r>
              <a:rPr b="1" lang="zh-TW">
                <a:solidFill>
                  <a:srgbClr val="FF9900"/>
                </a:solidFill>
              </a:rPr>
              <a:t>內容有圖片、標題、發文日期、部分內文</a:t>
            </a:r>
            <a:endParaRPr b="1">
              <a:solidFill>
                <a:srgbClr val="FF9900"/>
              </a:solidFill>
            </a:endParaRPr>
          </a:p>
        </p:txBody>
      </p:sp>
      <p:sp>
        <p:nvSpPr>
          <p:cNvPr id="134" name="Google Shape;134;p17"/>
          <p:cNvSpPr/>
          <p:nvPr/>
        </p:nvSpPr>
        <p:spPr>
          <a:xfrm>
            <a:off x="4816925" y="2571750"/>
            <a:ext cx="1276500" cy="2126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5" name="Google Shape;135;p17"/>
          <p:cNvCxnSpPr/>
          <p:nvPr/>
        </p:nvCxnSpPr>
        <p:spPr>
          <a:xfrm>
            <a:off x="6093425" y="2686725"/>
            <a:ext cx="7275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7"/>
          <p:cNvSpPr txBox="1"/>
          <p:nvPr/>
        </p:nvSpPr>
        <p:spPr>
          <a:xfrm>
            <a:off x="6898975" y="2156100"/>
            <a:ext cx="213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FF0000"/>
                </a:solidFill>
              </a:rPr>
              <a:t>新聞分類：</a:t>
            </a:r>
            <a:br>
              <a:rPr b="1" lang="zh-TW">
                <a:solidFill>
                  <a:srgbClr val="FF0000"/>
                </a:solidFill>
              </a:rPr>
            </a:br>
            <a:r>
              <a:rPr b="1" lang="zh-TW">
                <a:solidFill>
                  <a:srgbClr val="FF0000"/>
                </a:solidFill>
              </a:rPr>
              <a:t>最新消息、遊戲更新</a:t>
            </a:r>
            <a:br>
              <a:rPr b="1" lang="zh-TW">
                <a:solidFill>
                  <a:srgbClr val="FF0000"/>
                </a:solidFill>
              </a:rPr>
            </a:br>
            <a:r>
              <a:rPr b="1" lang="zh-TW">
                <a:solidFill>
                  <a:srgbClr val="FF0000"/>
                </a:solidFill>
              </a:rPr>
              <a:t>優惠活動、新品上架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37" name="Google Shape;137;p17"/>
          <p:cNvSpPr/>
          <p:nvPr/>
        </p:nvSpPr>
        <p:spPr>
          <a:xfrm>
            <a:off x="902075" y="1521500"/>
            <a:ext cx="2222700" cy="624900"/>
          </a:xfrm>
          <a:prstGeom prst="rect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7"/>
          <p:cNvSpPr txBox="1"/>
          <p:nvPr/>
        </p:nvSpPr>
        <p:spPr>
          <a:xfrm>
            <a:off x="0" y="1439850"/>
            <a:ext cx="1232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100">
                <a:solidFill>
                  <a:srgbClr val="93C47D"/>
                </a:solidFill>
              </a:rPr>
              <a:t>分類名稱：</a:t>
            </a:r>
            <a:br>
              <a:rPr b="1" lang="zh-TW" sz="1100">
                <a:solidFill>
                  <a:srgbClr val="93C47D"/>
                </a:solidFill>
              </a:rPr>
            </a:br>
            <a:r>
              <a:rPr b="1" lang="zh-TW" sz="1100">
                <a:solidFill>
                  <a:srgbClr val="93C47D"/>
                </a:solidFill>
              </a:rPr>
              <a:t>不同分類有</a:t>
            </a:r>
            <a:br>
              <a:rPr b="1" lang="zh-TW" sz="1100">
                <a:solidFill>
                  <a:srgbClr val="93C47D"/>
                </a:solidFill>
              </a:rPr>
            </a:br>
            <a:r>
              <a:rPr b="1" lang="zh-TW" sz="1100">
                <a:solidFill>
                  <a:srgbClr val="93C47D"/>
                </a:solidFill>
              </a:rPr>
              <a:t>不同名稱、</a:t>
            </a:r>
            <a:br>
              <a:rPr b="1" lang="zh-TW" sz="1100">
                <a:solidFill>
                  <a:srgbClr val="93C47D"/>
                </a:solidFill>
              </a:rPr>
            </a:br>
            <a:r>
              <a:rPr b="1" lang="zh-TW" sz="1100">
                <a:solidFill>
                  <a:srgbClr val="93C47D"/>
                </a:solidFill>
              </a:rPr>
              <a:t>介紹、圖片</a:t>
            </a:r>
            <a:endParaRPr b="1" sz="1100">
              <a:solidFill>
                <a:srgbClr val="93C47D"/>
              </a:solidFill>
            </a:endParaRPr>
          </a:p>
        </p:txBody>
      </p:sp>
      <p:pic>
        <p:nvPicPr>
          <p:cNvPr id="139" name="Google Shape;13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0449" y="3301474"/>
            <a:ext cx="1091750" cy="5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/>
          <p:nvPr/>
        </p:nvSpPr>
        <p:spPr>
          <a:xfrm>
            <a:off x="6859675" y="3249513"/>
            <a:ext cx="1473300" cy="624900"/>
          </a:xfrm>
          <a:prstGeom prst="rect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 txBox="1"/>
          <p:nvPr/>
        </p:nvSpPr>
        <p:spPr>
          <a:xfrm>
            <a:off x="6984200" y="3918875"/>
            <a:ext cx="2100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4A86E8"/>
                </a:solidFill>
              </a:rPr>
              <a:t>分頁：</a:t>
            </a:r>
            <a:br>
              <a:rPr b="1" lang="zh-TW">
                <a:solidFill>
                  <a:srgbClr val="4A86E8"/>
                </a:solidFill>
              </a:rPr>
            </a:br>
            <a:r>
              <a:rPr b="1" lang="zh-TW">
                <a:solidFill>
                  <a:srgbClr val="4A86E8"/>
                </a:solidFill>
              </a:rPr>
              <a:t>一頁最多呈現5個文章，</a:t>
            </a:r>
            <a:br>
              <a:rPr b="1" lang="zh-TW">
                <a:solidFill>
                  <a:srgbClr val="4A86E8"/>
                </a:solidFill>
              </a:rPr>
            </a:br>
            <a:r>
              <a:rPr b="1" lang="zh-TW">
                <a:solidFill>
                  <a:srgbClr val="4A86E8"/>
                </a:solidFill>
              </a:rPr>
              <a:t>超過便會出現新的分頁裝載文章</a:t>
            </a:r>
            <a:endParaRPr b="1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